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 Bold" panose="020B0604020202020204" charset="0"/>
      <p:regular r:id="rId26"/>
    </p:embeddedFont>
    <p:embeddedFont>
      <p:font typeface="Poppins" panose="00000500000000000000" pitchFamily="2" charset="0"/>
      <p:regular r:id="rId27"/>
    </p:embeddedFont>
    <p:embeddedFont>
      <p:font typeface="Poppins Bold" panose="00000800000000000000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894315" y="1042057"/>
            <a:ext cx="14499370" cy="348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171616"/>
                </a:solidFill>
                <a:latin typeface="Poppins Bold"/>
              </a:rPr>
              <a:t>EV CHARGING DEMAND PREDICTION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171616"/>
                </a:solidFill>
                <a:latin typeface="Poppins Bold"/>
              </a:rPr>
              <a:t>USING MACHINE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8069" y="6172833"/>
            <a:ext cx="4656942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71616"/>
                </a:solidFill>
                <a:latin typeface="Poppins"/>
              </a:rPr>
              <a:t>Subject : B.Tech Project  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71616"/>
                </a:solidFill>
                <a:latin typeface="Poppins"/>
              </a:rPr>
              <a:t>Course Code : EE17106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7302" y="8460740"/>
            <a:ext cx="5033296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u="sng">
                <a:solidFill>
                  <a:srgbClr val="171616"/>
                </a:solidFill>
                <a:latin typeface="Poppins Bold"/>
              </a:rPr>
              <a:t>Project Supervisor</a:t>
            </a:r>
            <a:r>
              <a:rPr lang="en-US" sz="3200">
                <a:solidFill>
                  <a:srgbClr val="171616"/>
                </a:solidFill>
                <a:latin typeface="Poppins"/>
              </a:rPr>
              <a:t> -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71616"/>
                </a:solidFill>
                <a:latin typeface="Poppins"/>
              </a:rPr>
              <a:t>Dr. Navneet Kumar Singh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28134" y="7377430"/>
            <a:ext cx="6196255" cy="225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u="sng">
                <a:solidFill>
                  <a:srgbClr val="171616"/>
                </a:solidFill>
                <a:latin typeface="Poppins"/>
              </a:rPr>
              <a:t>Presented By</a:t>
            </a:r>
            <a:r>
              <a:rPr lang="en-US" sz="3200">
                <a:solidFill>
                  <a:srgbClr val="171616"/>
                </a:solidFill>
                <a:latin typeface="Poppins"/>
              </a:rPr>
              <a:t>- </a:t>
            </a:r>
            <a:r>
              <a:rPr lang="en-US" sz="3200">
                <a:solidFill>
                  <a:srgbClr val="171616"/>
                </a:solidFill>
                <a:latin typeface="Poppins Bold"/>
              </a:rPr>
              <a:t>Group 3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71616"/>
                </a:solidFill>
                <a:latin typeface="Poppins"/>
              </a:rPr>
              <a:t>Chirag Srivastava (20202030)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71616"/>
                </a:solidFill>
                <a:latin typeface="Poppins"/>
              </a:rPr>
              <a:t>Shreshtha Gupta (20206050)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71616"/>
                </a:solidFill>
                <a:latin typeface="Poppins"/>
              </a:rPr>
              <a:t>Sandeep Oraon (20202072)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856799" y="3055465"/>
            <a:ext cx="3992958" cy="1101506"/>
          </a:xfrm>
          <a:custGeom>
            <a:avLst/>
            <a:gdLst/>
            <a:ahLst/>
            <a:cxnLst/>
            <a:rect l="l" t="t" r="r" b="b"/>
            <a:pathLst>
              <a:path w="3992958" h="1101506">
                <a:moveTo>
                  <a:pt x="0" y="0"/>
                </a:moveTo>
                <a:lnTo>
                  <a:pt x="3992958" y="0"/>
                </a:lnTo>
                <a:lnTo>
                  <a:pt x="3992958" y="1101506"/>
                </a:lnTo>
                <a:lnTo>
                  <a:pt x="0" y="1101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524071" y="4720961"/>
            <a:ext cx="3480833" cy="1307246"/>
          </a:xfrm>
          <a:custGeom>
            <a:avLst/>
            <a:gdLst/>
            <a:ahLst/>
            <a:cxnLst/>
            <a:rect l="l" t="t" r="r" b="b"/>
            <a:pathLst>
              <a:path w="3480833" h="1307246">
                <a:moveTo>
                  <a:pt x="0" y="0"/>
                </a:moveTo>
                <a:lnTo>
                  <a:pt x="3480833" y="0"/>
                </a:lnTo>
                <a:lnTo>
                  <a:pt x="3480833" y="1307246"/>
                </a:lnTo>
                <a:lnTo>
                  <a:pt x="0" y="1307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060831" y="6590182"/>
            <a:ext cx="5996445" cy="1141071"/>
          </a:xfrm>
          <a:custGeom>
            <a:avLst/>
            <a:gdLst/>
            <a:ahLst/>
            <a:cxnLst/>
            <a:rect l="l" t="t" r="r" b="b"/>
            <a:pathLst>
              <a:path w="5996445" h="1141071">
                <a:moveTo>
                  <a:pt x="0" y="0"/>
                </a:moveTo>
                <a:lnTo>
                  <a:pt x="5996445" y="0"/>
                </a:lnTo>
                <a:lnTo>
                  <a:pt x="5996445" y="1141071"/>
                </a:lnTo>
                <a:lnTo>
                  <a:pt x="0" y="1141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855700" y="1569121"/>
            <a:ext cx="15782569" cy="7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999">
                <a:solidFill>
                  <a:srgbClr val="171616"/>
                </a:solidFill>
                <a:latin typeface="Poppins"/>
              </a:rPr>
              <a:t>The models are evaluated by the following metrics: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5700" y="3090806"/>
            <a:ext cx="9668372" cy="75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6399"/>
              </a:lnSpc>
            </a:pPr>
            <a:r>
              <a:rPr lang="en-US" sz="3999" dirty="0">
                <a:solidFill>
                  <a:srgbClr val="171616"/>
                </a:solidFill>
                <a:latin typeface="Poppins"/>
              </a:rPr>
              <a:t> 1. Mean Squared Error(MSE):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0667" y="4880871"/>
            <a:ext cx="9458437" cy="75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dirty="0">
                <a:solidFill>
                  <a:srgbClr val="171616"/>
                </a:solidFill>
                <a:latin typeface="Poppins"/>
              </a:rPr>
              <a:t>   2. Root Mean Squared Error(RMSE):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1572" y="6570383"/>
            <a:ext cx="3393717" cy="75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>
                <a:solidFill>
                  <a:srgbClr val="171616"/>
                </a:solidFill>
                <a:latin typeface="Poppins"/>
              </a:rPr>
              <a:t>3. R Square: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46816" y="261021"/>
            <a:ext cx="12048483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EVALUATION METRICS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400699" y="148216"/>
            <a:ext cx="11668719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en-US" sz="6700" spc="-113">
                <a:solidFill>
                  <a:srgbClr val="171616"/>
                </a:solidFill>
                <a:latin typeface="Poppins Bold"/>
              </a:rPr>
              <a:t>STACKED LSTM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8582" y="3832232"/>
            <a:ext cx="15850836" cy="565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</a:pPr>
            <a:endParaRPr/>
          </a:p>
          <a:p>
            <a:pPr>
              <a:lnSpc>
                <a:spcPts val="4960"/>
              </a:lnSpc>
            </a:pPr>
            <a:endParaRPr/>
          </a:p>
          <a:p>
            <a:pPr>
              <a:lnSpc>
                <a:spcPts val="4960"/>
              </a:lnSpc>
            </a:pPr>
            <a:endParaRPr/>
          </a:p>
          <a:p>
            <a:pPr>
              <a:lnSpc>
                <a:spcPts val="4960"/>
              </a:lnSpc>
            </a:pPr>
            <a:endParaRPr/>
          </a:p>
          <a:p>
            <a:pPr>
              <a:lnSpc>
                <a:spcPts val="4960"/>
              </a:lnSpc>
            </a:pPr>
            <a:r>
              <a:rPr lang="en-US" sz="3100">
                <a:solidFill>
                  <a:srgbClr val="171616"/>
                </a:solidFill>
                <a:latin typeface="Poppins"/>
              </a:rPr>
              <a:t>Stacked LSTM was used which contains four hidden LSTM layers one on top of another. The model building starts by creating a sequential model using Keras. Then we added the hidden LSTM layers to the model. Each layer had 50 units. A dropout layer was added to help in preventing overfitting. To update network weights iterative based on training data we used the Adam optimization.</a:t>
            </a:r>
          </a:p>
        </p:txBody>
      </p:sp>
      <p:sp>
        <p:nvSpPr>
          <p:cNvPr id="6" name="Freeform 6"/>
          <p:cNvSpPr/>
          <p:nvPr/>
        </p:nvSpPr>
        <p:spPr>
          <a:xfrm>
            <a:off x="4374346" y="1797922"/>
            <a:ext cx="8193080" cy="3913401"/>
          </a:xfrm>
          <a:custGeom>
            <a:avLst/>
            <a:gdLst/>
            <a:ahLst/>
            <a:cxnLst/>
            <a:rect l="l" t="t" r="r" b="b"/>
            <a:pathLst>
              <a:path w="8193080" h="3913401">
                <a:moveTo>
                  <a:pt x="0" y="0"/>
                </a:moveTo>
                <a:lnTo>
                  <a:pt x="8193080" y="0"/>
                </a:lnTo>
                <a:lnTo>
                  <a:pt x="8193080" y="3913401"/>
                </a:lnTo>
                <a:lnTo>
                  <a:pt x="0" y="3913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91009" y="3113231"/>
            <a:ext cx="7622482" cy="4665650"/>
          </a:xfrm>
          <a:custGeom>
            <a:avLst/>
            <a:gdLst/>
            <a:ahLst/>
            <a:cxnLst/>
            <a:rect l="l" t="t" r="r" b="b"/>
            <a:pathLst>
              <a:path w="7622482" h="4665650">
                <a:moveTo>
                  <a:pt x="0" y="0"/>
                </a:moveTo>
                <a:lnTo>
                  <a:pt x="7622483" y="0"/>
                </a:lnTo>
                <a:lnTo>
                  <a:pt x="7622483" y="4665650"/>
                </a:lnTo>
                <a:lnTo>
                  <a:pt x="0" y="4665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966927" y="2066497"/>
            <a:ext cx="7550227" cy="6759119"/>
          </a:xfrm>
          <a:custGeom>
            <a:avLst/>
            <a:gdLst/>
            <a:ahLst/>
            <a:cxnLst/>
            <a:rect l="l" t="t" r="r" b="b"/>
            <a:pathLst>
              <a:path w="7550227" h="6759119">
                <a:moveTo>
                  <a:pt x="0" y="0"/>
                </a:moveTo>
                <a:lnTo>
                  <a:pt x="7550227" y="0"/>
                </a:lnTo>
                <a:lnTo>
                  <a:pt x="7550227" y="6759118"/>
                </a:lnTo>
                <a:lnTo>
                  <a:pt x="0" y="6759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788212" y="307975"/>
            <a:ext cx="10173904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RESULTS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606679" y="307975"/>
            <a:ext cx="10173904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RESULTS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3872" y="2272291"/>
            <a:ext cx="16576601" cy="636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The learning algorithm worked through the entire training dataset 60 times (Epoch), and the model weights were updated after each batch where the batch size is 20.</a:t>
            </a:r>
          </a:p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The check after training was to compare the training loss against the validation loss. The result shows that the two values were low, and no overfitting was detected.</a:t>
            </a:r>
          </a:p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The result has shown good results when applying the stacked LSTM for short-term predictions. The model was tested first on training, validation, and test datasets.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844661" y="559771"/>
            <a:ext cx="11040788" cy="5612401"/>
          </a:xfrm>
          <a:custGeom>
            <a:avLst/>
            <a:gdLst/>
            <a:ahLst/>
            <a:cxnLst/>
            <a:rect l="l" t="t" r="r" b="b"/>
            <a:pathLst>
              <a:path w="11040788" h="5612401">
                <a:moveTo>
                  <a:pt x="0" y="0"/>
                </a:moveTo>
                <a:lnTo>
                  <a:pt x="11040788" y="0"/>
                </a:lnTo>
                <a:lnTo>
                  <a:pt x="11040788" y="5612401"/>
                </a:lnTo>
                <a:lnTo>
                  <a:pt x="0" y="5612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623606" y="7005955"/>
            <a:ext cx="11040788" cy="225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54">
                <a:solidFill>
                  <a:srgbClr val="171616"/>
                </a:solidFill>
                <a:latin typeface="Poppins Bold"/>
              </a:rPr>
              <a:t> THE SELF-ATTENTION MECHANISM ALLOWS THE NETWORK TO LEARN HOW DIFFERENT PARTS OF THE SEQUENCE ARE RELATED TO EACH OTHER, EVEN IF THOSE PARTS ARE SEPARATED BY MANY TIME STEPS.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644517" y="2152627"/>
            <a:ext cx="10418844" cy="6632055"/>
          </a:xfrm>
          <a:custGeom>
            <a:avLst/>
            <a:gdLst/>
            <a:ahLst/>
            <a:cxnLst/>
            <a:rect l="l" t="t" r="r" b="b"/>
            <a:pathLst>
              <a:path w="10418844" h="6632055">
                <a:moveTo>
                  <a:pt x="0" y="0"/>
                </a:moveTo>
                <a:lnTo>
                  <a:pt x="10418844" y="0"/>
                </a:lnTo>
                <a:lnTo>
                  <a:pt x="10418844" y="6632055"/>
                </a:lnTo>
                <a:lnTo>
                  <a:pt x="0" y="6632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323729" y="307975"/>
            <a:ext cx="9641291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TRANSFORMERS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069792" y="2207066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323729" y="307975"/>
            <a:ext cx="9641291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TRANSFORMERS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343199" y="536036"/>
            <a:ext cx="14823663" cy="126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7000" spc="-119">
                <a:solidFill>
                  <a:srgbClr val="171616"/>
                </a:solidFill>
                <a:latin typeface="Poppins Bold"/>
              </a:rPr>
              <a:t>PROJECT WORK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0274" y="3253831"/>
            <a:ext cx="15827452" cy="62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171616"/>
                </a:solidFill>
                <a:latin typeface="Poppins Bold"/>
              </a:rPr>
              <a:t>August:</a:t>
            </a:r>
            <a:r>
              <a:rPr lang="en-US" sz="3799">
                <a:solidFill>
                  <a:srgbClr val="171616"/>
                </a:solidFill>
                <a:latin typeface="Poppins"/>
              </a:rPr>
              <a:t> Select a problem statement, read previous works and solutions proposed.</a:t>
            </a:r>
          </a:p>
          <a:p>
            <a:pPr marL="820409" lvl="1" indent="-410205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171616"/>
                </a:solidFill>
                <a:latin typeface="Poppins Bold"/>
              </a:rPr>
              <a:t>September</a:t>
            </a:r>
            <a:r>
              <a:rPr lang="en-US" sz="3799">
                <a:solidFill>
                  <a:srgbClr val="171616"/>
                </a:solidFill>
                <a:latin typeface="Poppins"/>
              </a:rPr>
              <a:t>: Data gathering, exploring, preprocessing and model selections.</a:t>
            </a:r>
          </a:p>
          <a:p>
            <a:pPr marL="820409" lvl="1" indent="-410205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171616"/>
                </a:solidFill>
                <a:latin typeface="Poppins Bold"/>
              </a:rPr>
              <a:t>October</a:t>
            </a:r>
            <a:r>
              <a:rPr lang="en-US" sz="3799">
                <a:solidFill>
                  <a:srgbClr val="171616"/>
                </a:solidFill>
                <a:latin typeface="Poppins"/>
              </a:rPr>
              <a:t>: Training and tune the forecasting models and work exploring advanced modern models.</a:t>
            </a:r>
          </a:p>
          <a:p>
            <a:pPr marL="841999" lvl="1" indent="-420999">
              <a:lnSpc>
                <a:spcPts val="6239"/>
              </a:lnSpc>
              <a:buFont typeface="Arial"/>
              <a:buChar char="•"/>
            </a:pPr>
            <a:r>
              <a:rPr lang="en-US" sz="3899">
                <a:solidFill>
                  <a:srgbClr val="171616"/>
                </a:solidFill>
                <a:latin typeface="Poppins Bold"/>
              </a:rPr>
              <a:t>November</a:t>
            </a:r>
            <a:r>
              <a:rPr lang="en-US" sz="3899">
                <a:solidFill>
                  <a:srgbClr val="171616"/>
                </a:solidFill>
                <a:latin typeface="Poppins"/>
              </a:rPr>
              <a:t>: Evaluate and comparing the models and identifying the best solution.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2831" y="2139407"/>
            <a:ext cx="6172200" cy="81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spc="-76">
                <a:solidFill>
                  <a:srgbClr val="FFFFFF"/>
                </a:solidFill>
                <a:latin typeface="Poppins Bold"/>
              </a:rPr>
              <a:t>AUGUST  - NOVEMBER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699958" y="366415"/>
            <a:ext cx="4888085" cy="114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2"/>
              </a:lnSpc>
            </a:pPr>
            <a:r>
              <a:rPr lang="en-US" sz="6351" spc="-107">
                <a:solidFill>
                  <a:srgbClr val="171616"/>
                </a:solidFill>
                <a:latin typeface="Poppins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9113" y="2685826"/>
            <a:ext cx="16729774" cy="538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0585" lvl="1" indent="-514350">
              <a:lnSpc>
                <a:spcPts val="5280"/>
              </a:lnSpc>
              <a:buFont typeface="+mj-lt"/>
              <a:buAutoNum type="arabicPeriod"/>
            </a:pPr>
            <a:r>
              <a:rPr lang="en-US" sz="3300" dirty="0">
                <a:solidFill>
                  <a:srgbClr val="171616"/>
                </a:solidFill>
                <a:latin typeface="Poppins"/>
              </a:rPr>
              <a:t>Prediction of EV Charging Behavior Using Machine Learning by SAKIB SHAHRIAR published August, 2021</a:t>
            </a:r>
          </a:p>
          <a:p>
            <a:pPr marL="870585" lvl="1" indent="-514350">
              <a:lnSpc>
                <a:spcPts val="5280"/>
              </a:lnSpc>
              <a:buFont typeface="+mj-lt"/>
              <a:buAutoNum type="arabicPeriod"/>
            </a:pPr>
            <a:r>
              <a:rPr lang="en-US" sz="3300" dirty="0">
                <a:solidFill>
                  <a:srgbClr val="171616"/>
                </a:solidFill>
                <a:latin typeface="Poppins"/>
              </a:rPr>
              <a:t> Electricity Consumption &amp; Prediction using Machine Learning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ModelsArticle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 · June 2020 by Swati Sucharita Barik and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Sasmita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 Nayak</a:t>
            </a:r>
          </a:p>
          <a:p>
            <a:pPr marL="870585" lvl="1" indent="-514350">
              <a:lnSpc>
                <a:spcPts val="5280"/>
              </a:lnSpc>
              <a:buFont typeface="+mj-lt"/>
              <a:buAutoNum type="arabicPeriod"/>
            </a:pPr>
            <a:r>
              <a:rPr lang="en-US" sz="3300" dirty="0">
                <a:solidFill>
                  <a:srgbClr val="171616"/>
                </a:solidFill>
                <a:latin typeface="Poppins"/>
              </a:rPr>
              <a:t>Energy Consumption Prediction using Machine Learning by MAIS NIJIM</a:t>
            </a:r>
          </a:p>
          <a:p>
            <a:pPr marL="870585" lvl="1" indent="-514350">
              <a:lnSpc>
                <a:spcPts val="5280"/>
              </a:lnSpc>
              <a:buFont typeface="+mj-lt"/>
              <a:buAutoNum type="arabicPeriod"/>
            </a:pPr>
            <a:r>
              <a:rPr lang="en-US" sz="3300" dirty="0">
                <a:solidFill>
                  <a:srgbClr val="171616"/>
                </a:solidFill>
                <a:latin typeface="Poppins"/>
              </a:rPr>
              <a:t>Agnihotri, N. (n.d.). Classification of machine learning algorithms. Re-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trieved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 from engineersgarage.com: https://www.engineersgarage.com/machine-learning-algorithms-classification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699958" y="366415"/>
            <a:ext cx="4888085" cy="114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2"/>
              </a:lnSpc>
            </a:pPr>
            <a:r>
              <a:rPr lang="en-US" sz="6351" spc="-107">
                <a:solidFill>
                  <a:srgbClr val="171616"/>
                </a:solidFill>
                <a:latin typeface="Poppins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9526" y="2463257"/>
            <a:ext cx="16729774" cy="742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endParaRPr dirty="0"/>
          </a:p>
          <a:p>
            <a:pPr marL="870585" lvl="1" indent="-514350">
              <a:lnSpc>
                <a:spcPts val="5280"/>
              </a:lnSpc>
              <a:buFont typeface="+mj-lt"/>
              <a:buAutoNum type="arabicPeriod" startAt="5"/>
            </a:pPr>
            <a:r>
              <a:rPr lang="en-US" sz="3300" dirty="0">
                <a:solidFill>
                  <a:srgbClr val="171616"/>
                </a:solidFill>
                <a:latin typeface="Poppins"/>
              </a:rPr>
              <a:t>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Olah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, C. (2015, August 27). Understanding LSTM Networks. Retrieved from colah.github.io: https://colah.github.io/posts/2015-08-Understanding-LSTMs/</a:t>
            </a:r>
          </a:p>
          <a:p>
            <a:pPr marL="870585" lvl="1" indent="-514350">
              <a:lnSpc>
                <a:spcPts val="5280"/>
              </a:lnSpc>
              <a:buFont typeface="+mj-lt"/>
              <a:buAutoNum type="arabicPeriod" startAt="5"/>
            </a:pPr>
            <a:r>
              <a:rPr lang="en-US" sz="3300" dirty="0" err="1">
                <a:solidFill>
                  <a:srgbClr val="171616"/>
                </a:solidFill>
                <a:latin typeface="Poppins"/>
              </a:rPr>
              <a:t>Peixeiro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, M. (2019, August 7). The Complete Guide to Time Series Analysis and Forecasting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fromtowardsdatascience.com:https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://towardsdatascience.com/the-complete-guide-to-time-series-analysis-</a:t>
            </a:r>
          </a:p>
          <a:p>
            <a:pPr marL="870585" lvl="1" indent="-514350">
              <a:lnSpc>
                <a:spcPts val="5280"/>
              </a:lnSpc>
              <a:buFont typeface="+mj-lt"/>
              <a:buAutoNum type="arabicPeriod" startAt="5"/>
            </a:pPr>
            <a:r>
              <a:rPr lang="en-US" sz="3300" dirty="0">
                <a:solidFill>
                  <a:srgbClr val="171616"/>
                </a:solidFill>
                <a:latin typeface="Poppins"/>
              </a:rPr>
              <a:t>Attention Is All You Need by Ashish Vaswani? and Noam </a:t>
            </a:r>
            <a:r>
              <a:rPr lang="en-US" sz="3300" dirty="0" err="1">
                <a:solidFill>
                  <a:srgbClr val="171616"/>
                </a:solidFill>
                <a:latin typeface="Poppins"/>
              </a:rPr>
              <a:t>Shazeer</a:t>
            </a:r>
            <a:r>
              <a:rPr lang="en-US" sz="3300" dirty="0">
                <a:solidFill>
                  <a:srgbClr val="171616"/>
                </a:solidFill>
                <a:latin typeface="Poppins"/>
              </a:rPr>
              <a:t>?   August 2017</a:t>
            </a:r>
          </a:p>
          <a:p>
            <a:pPr>
              <a:lnSpc>
                <a:spcPts val="5280"/>
              </a:lnSpc>
            </a:pPr>
            <a:endParaRPr lang="en-US" sz="3300" dirty="0">
              <a:solidFill>
                <a:srgbClr val="171616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391114" y="885825"/>
            <a:ext cx="5505771" cy="120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7000" spc="-119">
                <a:solidFill>
                  <a:srgbClr val="071C42"/>
                </a:solidFill>
                <a:latin typeface="Open Sans 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00186" y="2415632"/>
            <a:ext cx="8170298" cy="692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Motivation 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Literature Survey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Objective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Introduction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Proposed Work and Model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Results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Workplan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922159" y="4297363"/>
            <a:ext cx="6443683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-136">
                <a:solidFill>
                  <a:srgbClr val="171616"/>
                </a:solidFill>
                <a:latin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842774" y="1799875"/>
            <a:ext cx="9202436" cy="4601218"/>
          </a:xfrm>
          <a:custGeom>
            <a:avLst/>
            <a:gdLst/>
            <a:ahLst/>
            <a:cxnLst/>
            <a:rect l="l" t="t" r="r" b="b"/>
            <a:pathLst>
              <a:path w="9202436" h="4601218">
                <a:moveTo>
                  <a:pt x="0" y="0"/>
                </a:moveTo>
                <a:lnTo>
                  <a:pt x="9202437" y="0"/>
                </a:lnTo>
                <a:lnTo>
                  <a:pt x="9202437" y="4601219"/>
                </a:lnTo>
                <a:lnTo>
                  <a:pt x="0" y="4601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629318" y="148216"/>
            <a:ext cx="12658682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8892" y="7098030"/>
            <a:ext cx="14490217" cy="216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>
                <a:solidFill>
                  <a:srgbClr val="171616"/>
                </a:solidFill>
                <a:latin typeface="Poppins"/>
              </a:rPr>
              <a:t>The adoption of electric vehicles (EVs) is growing rapidly, driven by environmental concerns and government incentives.</a:t>
            </a:r>
          </a:p>
          <a:p>
            <a:pPr>
              <a:lnSpc>
                <a:spcPts val="5760"/>
              </a:lnSpc>
            </a:pPr>
            <a:endParaRPr lang="en-US" sz="3600">
              <a:solidFill>
                <a:srgbClr val="171616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718214" y="1774459"/>
            <a:ext cx="7240445" cy="4601218"/>
          </a:xfrm>
          <a:custGeom>
            <a:avLst/>
            <a:gdLst/>
            <a:ahLst/>
            <a:cxnLst/>
            <a:rect l="l" t="t" r="r" b="b"/>
            <a:pathLst>
              <a:path w="7240445" h="4601218">
                <a:moveTo>
                  <a:pt x="0" y="0"/>
                </a:moveTo>
                <a:lnTo>
                  <a:pt x="7240445" y="0"/>
                </a:lnTo>
                <a:lnTo>
                  <a:pt x="7240445" y="4601218"/>
                </a:lnTo>
                <a:lnTo>
                  <a:pt x="0" y="4601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629318" y="148216"/>
            <a:ext cx="12658682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8892" y="6204227"/>
            <a:ext cx="14490217" cy="3608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endParaRPr/>
          </a:p>
          <a:p>
            <a:pPr>
              <a:lnSpc>
                <a:spcPts val="5760"/>
              </a:lnSpc>
            </a:pPr>
            <a:r>
              <a:rPr lang="en-US" sz="3600">
                <a:solidFill>
                  <a:srgbClr val="171616"/>
                </a:solidFill>
                <a:latin typeface="Poppins"/>
              </a:rPr>
              <a:t>To ensure that the grid can meet the growing demand for electricity from EVs, it is important to accurately predict the electricity required for charging EVs at charging stations.</a:t>
            </a:r>
          </a:p>
          <a:p>
            <a:pPr>
              <a:lnSpc>
                <a:spcPts val="5760"/>
              </a:lnSpc>
            </a:pPr>
            <a:endParaRPr lang="en-US" sz="3600">
              <a:solidFill>
                <a:srgbClr val="171616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945163" y="1906517"/>
            <a:ext cx="9351721" cy="7840963"/>
          </a:xfrm>
          <a:custGeom>
            <a:avLst/>
            <a:gdLst/>
            <a:ahLst/>
            <a:cxnLst/>
            <a:rect l="l" t="t" r="r" b="b"/>
            <a:pathLst>
              <a:path w="9351721" h="7840963">
                <a:moveTo>
                  <a:pt x="0" y="0"/>
                </a:moveTo>
                <a:lnTo>
                  <a:pt x="9351722" y="0"/>
                </a:lnTo>
                <a:lnTo>
                  <a:pt x="9351722" y="7840962"/>
                </a:lnTo>
                <a:lnTo>
                  <a:pt x="0" y="7840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274403" y="188221"/>
            <a:ext cx="12658682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en-US" sz="6700" spc="-113">
                <a:solidFill>
                  <a:srgbClr val="171616"/>
                </a:solidFill>
                <a:latin typeface="Poppins Bold"/>
              </a:rPr>
              <a:t>LITERATURE SURVEY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860386" y="554202"/>
            <a:ext cx="14823663" cy="126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7000" spc="-119">
                <a:solidFill>
                  <a:srgbClr val="171616"/>
                </a:solidFill>
                <a:latin typeface="Poppins Bold"/>
              </a:rPr>
              <a:t>                 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0274" y="1877325"/>
            <a:ext cx="15827452" cy="731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0" lvl="1" indent="-388615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171616"/>
                </a:solidFill>
                <a:latin typeface="Poppins"/>
              </a:rPr>
              <a:t>Forecasting is the process of predicting future events or trends based on past and present data.</a:t>
            </a:r>
          </a:p>
          <a:p>
            <a:pPr marL="777230" lvl="1" indent="-388615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171616"/>
                </a:solidFill>
                <a:latin typeface="Poppins"/>
              </a:rPr>
              <a:t>Time series forecasting methods use historical data to predict future values of a time series. Some popular time series forecasting methods include deep learning models, exponential smoothing, and ARIMA models.</a:t>
            </a:r>
          </a:p>
          <a:p>
            <a:pPr marL="777230" lvl="1" indent="-388615">
              <a:lnSpc>
                <a:spcPts val="5759"/>
              </a:lnSpc>
              <a:buFont typeface="Arial"/>
              <a:buChar char="•"/>
            </a:pPr>
            <a:r>
              <a:rPr lang="en-US" sz="3599">
                <a:solidFill>
                  <a:srgbClr val="171616"/>
                </a:solidFill>
                <a:latin typeface="Poppins"/>
              </a:rPr>
              <a:t>It typically involves </a:t>
            </a:r>
            <a:r>
              <a:rPr lang="en-US" sz="3599">
                <a:solidFill>
                  <a:srgbClr val="171616"/>
                </a:solidFill>
                <a:latin typeface="Poppins Bold"/>
              </a:rPr>
              <a:t>three main stages</a:t>
            </a:r>
            <a:r>
              <a:rPr lang="en-US" sz="3599">
                <a:solidFill>
                  <a:srgbClr val="171616"/>
                </a:solidFill>
                <a:latin typeface="Poppins"/>
              </a:rPr>
              <a:t> :</a:t>
            </a:r>
          </a:p>
          <a:p>
            <a:pPr marL="1554461" lvl="2" indent="-518154">
              <a:lnSpc>
                <a:spcPts val="5759"/>
              </a:lnSpc>
              <a:buFont typeface="Arial"/>
              <a:buChar char="⚬"/>
            </a:pPr>
            <a:r>
              <a:rPr lang="en-US" sz="3599">
                <a:solidFill>
                  <a:srgbClr val="171616"/>
                </a:solidFill>
                <a:latin typeface="Poppins"/>
              </a:rPr>
              <a:t>Preparation</a:t>
            </a:r>
          </a:p>
          <a:p>
            <a:pPr marL="1554461" lvl="2" indent="-518154">
              <a:lnSpc>
                <a:spcPts val="5759"/>
              </a:lnSpc>
              <a:buFont typeface="Arial"/>
              <a:buChar char="⚬"/>
            </a:pPr>
            <a:r>
              <a:rPr lang="en-US" sz="3599">
                <a:solidFill>
                  <a:srgbClr val="171616"/>
                </a:solidFill>
                <a:latin typeface="Poppins"/>
              </a:rPr>
              <a:t>Modeling</a:t>
            </a:r>
          </a:p>
          <a:p>
            <a:pPr marL="1554461" lvl="2" indent="-518154">
              <a:lnSpc>
                <a:spcPts val="5759"/>
              </a:lnSpc>
              <a:buFont typeface="Arial"/>
              <a:buChar char="⚬"/>
            </a:pPr>
            <a:r>
              <a:rPr lang="en-US" sz="3599">
                <a:solidFill>
                  <a:srgbClr val="171616"/>
                </a:solidFill>
                <a:latin typeface="Poppins"/>
              </a:rPr>
              <a:t>Forecasting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074152" y="2145378"/>
            <a:ext cx="11666018" cy="6537111"/>
          </a:xfrm>
          <a:custGeom>
            <a:avLst/>
            <a:gdLst/>
            <a:ahLst/>
            <a:cxnLst/>
            <a:rect l="l" t="t" r="r" b="b"/>
            <a:pathLst>
              <a:path w="11666018" h="6537111">
                <a:moveTo>
                  <a:pt x="0" y="0"/>
                </a:moveTo>
                <a:lnTo>
                  <a:pt x="11666018" y="0"/>
                </a:lnTo>
                <a:lnTo>
                  <a:pt x="11666018" y="6537111"/>
                </a:lnTo>
                <a:lnTo>
                  <a:pt x="0" y="6537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844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959771" y="366415"/>
            <a:ext cx="9366977" cy="114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2"/>
              </a:lnSpc>
            </a:pPr>
            <a:r>
              <a:rPr lang="en-US" sz="6351" spc="-107">
                <a:solidFill>
                  <a:srgbClr val="171616"/>
                </a:solidFill>
                <a:latin typeface="Poppins Bold"/>
              </a:rPr>
              <a:t> OUTLINE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941745" y="857250"/>
            <a:ext cx="14823663" cy="109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40"/>
              </a:lnSpc>
            </a:pPr>
            <a:r>
              <a:rPr lang="en-US" sz="6100" spc="-103">
                <a:solidFill>
                  <a:srgbClr val="171616"/>
                </a:solidFill>
                <a:latin typeface="Poppins Bold"/>
              </a:rPr>
              <a:t>VARIOUS PREDICTION APPROACHES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41745" y="3425862"/>
            <a:ext cx="15827452" cy="513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199">
                <a:solidFill>
                  <a:srgbClr val="171616"/>
                </a:solidFill>
                <a:latin typeface="Poppins"/>
              </a:rPr>
              <a:t>We will work on the following approaches: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 Classical Machine Learning Algorithms</a:t>
            </a:r>
          </a:p>
          <a:p>
            <a:pPr marL="906767" lvl="1" indent="-453384">
              <a:lnSpc>
                <a:spcPts val="6719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 Deep Learning </a:t>
            </a:r>
          </a:p>
          <a:p>
            <a:pPr marL="1813534" lvl="2" indent="-604511">
              <a:lnSpc>
                <a:spcPts val="6719"/>
              </a:lnSpc>
              <a:buFont typeface="Arial"/>
              <a:buChar char="⚬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Long Short-Term Memory (LSTM)</a:t>
            </a:r>
          </a:p>
          <a:p>
            <a:pPr marL="1813534" lvl="2" indent="-604511">
              <a:lnSpc>
                <a:spcPts val="6719"/>
              </a:lnSpc>
              <a:buFont typeface="Arial"/>
              <a:buChar char="⚬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Transformers</a:t>
            </a:r>
          </a:p>
          <a:p>
            <a:pPr marL="1813534" lvl="2" indent="-604511">
              <a:lnSpc>
                <a:spcPts val="6719"/>
              </a:lnSpc>
              <a:buFont typeface="Arial"/>
              <a:buChar char="⚬"/>
            </a:pPr>
            <a:r>
              <a:rPr lang="en-US" sz="4199">
                <a:solidFill>
                  <a:srgbClr val="171616"/>
                </a:solidFill>
                <a:latin typeface="Poppins"/>
              </a:rPr>
              <a:t>Hybrid Models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55700" y="1717789"/>
            <a:ext cx="16576601" cy="777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 Random forest is a popular machine learning algorithm for forecasting because it is robust to outliers and can handle non-linear relationships in the data. It is an ensemble learning algorithm, meaning that it combines the predictions of multiple decision trees to produce a final prediction. This makes it less likely to overfit the training data</a:t>
            </a:r>
          </a:p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SVMs can also be used for time series forecasting. However, it is important to note that SVMs can be computationally expensive to train on large datasets. </a:t>
            </a:r>
          </a:p>
          <a:p>
            <a:pPr marL="755652" lvl="1" indent="-377826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Poppins"/>
              </a:rPr>
              <a:t>In general, random forest is a more robust and less computationally expensive choice for time series forecasting than SVM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96215" y="307975"/>
            <a:ext cx="14129373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18">
                <a:solidFill>
                  <a:srgbClr val="171616"/>
                </a:solidFill>
                <a:latin typeface="Poppins Bold"/>
              </a:rPr>
              <a:t>Machine Learning Models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767</Words>
  <Application>Microsoft Office PowerPoint</Application>
  <PresentationFormat>Custom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Arial</vt:lpstr>
      <vt:lpstr>Open Sans Bold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PPT_final</dc:title>
  <cp:lastModifiedBy>SHRESHTHA GUPTA</cp:lastModifiedBy>
  <cp:revision>2</cp:revision>
  <dcterms:created xsi:type="dcterms:W3CDTF">2006-08-16T00:00:00Z</dcterms:created>
  <dcterms:modified xsi:type="dcterms:W3CDTF">2023-10-14T13:01:14Z</dcterms:modified>
  <dc:identifier>DAFw3VU2vlg</dc:identifier>
</cp:coreProperties>
</file>